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78" r:id="rId4"/>
    <p:sldId id="277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B6DE821-CF1B-4E16-9C0E-9A178FCBDC1E}">
          <p14:sldIdLst>
            <p14:sldId id="256"/>
            <p14:sldId id="285"/>
            <p14:sldId id="278"/>
            <p14:sldId id="277"/>
            <p14:sldId id="286"/>
            <p14:sldId id="287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501A80-1E90-4E60-AF1B-39CF507B976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F4751E-7540-4DE5-BF7F-DD7FE17B3C92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ahUKEwij1JySzp_NAhUDLsAKHQOmBWEQjRwIBw&amp;url=https://sites.google.com/site/kvatlas/Nieuws/welkomopdenieuwekvatlassite&amp;psig=AFQjCNGSWa1VBxfOcDZ0DWygK5p5797-iw&amp;ust=146572201406009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Toekomstplan KV ATLAS</a:t>
            </a:r>
            <a:endParaRPr lang="nl-NL" sz="4000" dirty="0"/>
          </a:p>
        </p:txBody>
      </p:sp>
      <p:pic>
        <p:nvPicPr>
          <p:cNvPr id="1026" name="Picture 2" descr="https://sites.google.com/site/kvatlas/_/rsrc/1383160599921/Nieuws/welkomopdenieuwekvatlassite/atlaslogozonkl.jpg?height=196&amp;width=2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9547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50641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352631" y="5022273"/>
            <a:ext cx="6858000" cy="990600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sz="1800" dirty="0" smtClean="0"/>
          </a:p>
          <a:p>
            <a:r>
              <a:rPr lang="nl-NL" sz="1800" dirty="0" smtClean="0"/>
              <a:t>10-04-2017 Dorpsraad vergadering Ritthem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8164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Atlas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Achtergrond </a:t>
            </a:r>
          </a:p>
          <a:p>
            <a:pPr lvl="1"/>
            <a:r>
              <a:rPr lang="nl-NL" dirty="0" smtClean="0"/>
              <a:t>Opgericht 1947</a:t>
            </a:r>
          </a:p>
          <a:p>
            <a:pPr lvl="1"/>
            <a:r>
              <a:rPr lang="nl-NL" dirty="0" smtClean="0"/>
              <a:t>Verweven met Ritthem </a:t>
            </a:r>
          </a:p>
          <a:p>
            <a:pPr lvl="1"/>
            <a:r>
              <a:rPr lang="nl-NL" dirty="0" smtClean="0"/>
              <a:t>Van oorsprong korfbal gericht </a:t>
            </a:r>
          </a:p>
          <a:p>
            <a:r>
              <a:rPr lang="nl-NL" dirty="0" smtClean="0"/>
              <a:t>Activiteiten </a:t>
            </a:r>
          </a:p>
          <a:p>
            <a:pPr lvl="1"/>
            <a:r>
              <a:rPr lang="nl-NL" dirty="0" smtClean="0"/>
              <a:t>Korfbal : 3 senioren team ,  A-jeugd,  enkele welpen</a:t>
            </a:r>
          </a:p>
          <a:p>
            <a:pPr lvl="1"/>
            <a:r>
              <a:rPr lang="nl-NL" dirty="0" smtClean="0"/>
              <a:t>Tennis</a:t>
            </a:r>
          </a:p>
          <a:p>
            <a:pPr lvl="1"/>
            <a:r>
              <a:rPr lang="nl-NL" dirty="0" smtClean="0"/>
              <a:t>Volleybal </a:t>
            </a:r>
          </a:p>
          <a:p>
            <a:pPr lvl="1"/>
            <a:r>
              <a:rPr lang="nl-NL" dirty="0" smtClean="0"/>
              <a:t>Biljart</a:t>
            </a:r>
          </a:p>
          <a:p>
            <a:pPr lvl="1"/>
            <a:r>
              <a:rPr lang="nl-NL" dirty="0" smtClean="0"/>
              <a:t>Bowls </a:t>
            </a:r>
          </a:p>
          <a:p>
            <a:pPr lvl="1"/>
            <a:r>
              <a:rPr lang="nl-NL" dirty="0" smtClean="0"/>
              <a:t>Trimmers</a:t>
            </a:r>
          </a:p>
          <a:p>
            <a:r>
              <a:rPr lang="nl-NL" dirty="0" smtClean="0"/>
              <a:t>Evenementen</a:t>
            </a:r>
          </a:p>
          <a:p>
            <a:pPr lvl="1"/>
            <a:r>
              <a:rPr lang="nl-NL" dirty="0" smtClean="0"/>
              <a:t>Mix toernooi</a:t>
            </a:r>
          </a:p>
          <a:p>
            <a:pPr lvl="1"/>
            <a:r>
              <a:rPr lang="nl-NL" dirty="0" err="1" smtClean="0"/>
              <a:t>Rammekensloop</a:t>
            </a:r>
            <a:endParaRPr lang="nl-NL" dirty="0" smtClean="0"/>
          </a:p>
          <a:p>
            <a:pPr lvl="1"/>
            <a:r>
              <a:rPr lang="nl-NL" dirty="0" smtClean="0"/>
              <a:t>Rommelmarkt </a:t>
            </a:r>
          </a:p>
          <a:p>
            <a:pPr lvl="1"/>
            <a:r>
              <a:rPr lang="nl-NL" dirty="0" smtClean="0"/>
              <a:t>Potgrondactie</a:t>
            </a:r>
          </a:p>
          <a:p>
            <a:pPr lvl="1"/>
            <a:r>
              <a:rPr lang="nl-NL" dirty="0" smtClean="0"/>
              <a:t>Kerstactie </a:t>
            </a:r>
          </a:p>
          <a:p>
            <a:pPr lvl="1"/>
            <a:r>
              <a:rPr lang="nl-NL" dirty="0" smtClean="0"/>
              <a:t>Ritthem on Ice</a:t>
            </a:r>
          </a:p>
          <a:p>
            <a:pPr lvl="1"/>
            <a:r>
              <a:rPr lang="nl-NL" dirty="0" smtClean="0"/>
              <a:t>Feestje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  <a:p>
            <a:pPr lvl="1"/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85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14400"/>
          </a:xfrm>
        </p:spPr>
        <p:txBody>
          <a:bodyPr>
            <a:normAutofit/>
          </a:bodyPr>
          <a:lstStyle/>
          <a:p>
            <a:r>
              <a:rPr lang="nl-NL" dirty="0"/>
              <a:t>Welke problemen heeft Atlas?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8"/>
          <a:stretch/>
        </p:blipFill>
        <p:spPr bwMode="auto">
          <a:xfrm>
            <a:off x="755576" y="1455169"/>
            <a:ext cx="8280920" cy="465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echte verbindingslijn 10"/>
          <p:cNvCxnSpPr/>
          <p:nvPr/>
        </p:nvCxnSpPr>
        <p:spPr>
          <a:xfrm flipV="1">
            <a:off x="4572000" y="2348882"/>
            <a:ext cx="0" cy="43204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4211960" y="1455169"/>
            <a:ext cx="4356065" cy="92333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Terugloop van leden (-4,5% per jaar)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Nagenoeg geen jeugdleden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57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Oorzaken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/>
          </a:bodyPr>
          <a:lstStyle/>
          <a:p>
            <a:pPr lvl="1"/>
            <a:r>
              <a:rPr lang="nl-NL" sz="2200" dirty="0" smtClean="0"/>
              <a:t>Veranderende </a:t>
            </a:r>
            <a:r>
              <a:rPr lang="nl-NL" sz="2200" dirty="0"/>
              <a:t>behoefte van samenleving </a:t>
            </a:r>
          </a:p>
          <a:p>
            <a:pPr lvl="2"/>
            <a:r>
              <a:rPr lang="nl-NL" dirty="0"/>
              <a:t>Individualisatie van samenleving </a:t>
            </a:r>
            <a:endParaRPr lang="nl-NL" dirty="0" smtClean="0"/>
          </a:p>
          <a:p>
            <a:pPr lvl="2"/>
            <a:r>
              <a:rPr lang="nl-NL" dirty="0" smtClean="0"/>
              <a:t>Groei </a:t>
            </a:r>
            <a:r>
              <a:rPr lang="nl-NL" dirty="0"/>
              <a:t>van alternatieven; fitness, groepslessen, hardlopen, bootcamp, bijbaantjes </a:t>
            </a:r>
          </a:p>
          <a:p>
            <a:pPr lvl="2"/>
            <a:r>
              <a:rPr lang="nl-NL" dirty="0"/>
              <a:t>Geen behoefte aan drie keer per week een </a:t>
            </a:r>
            <a:r>
              <a:rPr lang="nl-NL" dirty="0" smtClean="0"/>
              <a:t>verplichting </a:t>
            </a:r>
          </a:p>
          <a:p>
            <a:pPr marL="594360" lvl="2" indent="0">
              <a:buNone/>
            </a:pPr>
            <a:r>
              <a:rPr lang="nl-NL" dirty="0" smtClean="0"/>
              <a:t>   (sport en vrijwilligerswerk) </a:t>
            </a:r>
            <a:endParaRPr lang="nl-NL" dirty="0"/>
          </a:p>
          <a:p>
            <a:pPr lvl="2"/>
            <a:r>
              <a:rPr lang="nl-NL" dirty="0"/>
              <a:t>Op afstand studeren</a:t>
            </a:r>
          </a:p>
          <a:p>
            <a:pPr marL="274320" lvl="1" indent="0">
              <a:buNone/>
            </a:pPr>
            <a:endParaRPr lang="nl-NL" dirty="0"/>
          </a:p>
          <a:p>
            <a:pPr lvl="1"/>
            <a:r>
              <a:rPr lang="nl-NL" dirty="0"/>
              <a:t>Onvoldoende (jonge) aangroei/potentieel in Ritthem</a:t>
            </a:r>
          </a:p>
          <a:p>
            <a:pPr lvl="2"/>
            <a:r>
              <a:rPr lang="nl-NL" dirty="0"/>
              <a:t>Relatief kleine kern (500-600 inwoners) </a:t>
            </a:r>
          </a:p>
          <a:p>
            <a:pPr lvl="2"/>
            <a:r>
              <a:rPr lang="nl-NL" dirty="0"/>
              <a:t>Beperkt aanbod van woningen </a:t>
            </a:r>
          </a:p>
          <a:p>
            <a:pPr lvl="2"/>
            <a:r>
              <a:rPr lang="nl-NL" dirty="0"/>
              <a:t>Geen nieuwbouw (perspectief)</a:t>
            </a:r>
          </a:p>
          <a:p>
            <a:pPr lvl="2"/>
            <a:r>
              <a:rPr lang="nl-NL" dirty="0"/>
              <a:t>Vertrek van jonge mensen uit Ritthem</a:t>
            </a:r>
          </a:p>
          <a:p>
            <a:pPr lvl="2"/>
            <a:r>
              <a:rPr lang="nl-NL" dirty="0"/>
              <a:t>Geen </a:t>
            </a:r>
            <a:r>
              <a:rPr lang="nl-NL" dirty="0" smtClean="0"/>
              <a:t>basisschool</a:t>
            </a:r>
          </a:p>
        </p:txBody>
      </p:sp>
    </p:spTree>
    <p:extLst>
      <p:ext uri="{BB962C8B-B14F-4D97-AF65-F5344CB8AC3E}">
        <p14:creationId xmlns:p14="http://schemas.microsoft.com/office/powerpoint/2010/main" val="212850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 &amp; Probleemstelling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tx2"/>
                </a:solidFill>
              </a:rPr>
              <a:t>Bestaansrecht </a:t>
            </a:r>
            <a:r>
              <a:rPr lang="nl-NL" sz="2400" dirty="0">
                <a:solidFill>
                  <a:schemeClr val="tx2"/>
                </a:solidFill>
              </a:rPr>
              <a:t>staat onder druk </a:t>
            </a:r>
            <a:r>
              <a:rPr lang="nl-NL" sz="2400" dirty="0" smtClean="0">
                <a:solidFill>
                  <a:schemeClr val="tx2"/>
                </a:solidFill>
              </a:rPr>
              <a:t>!</a:t>
            </a:r>
          </a:p>
          <a:p>
            <a:pPr lvl="1"/>
            <a:r>
              <a:rPr lang="nl-NL" sz="2400" dirty="0"/>
              <a:t>Neerwaartse spiraal wordt versterkt </a:t>
            </a:r>
            <a:endParaRPr lang="nl-NL" sz="2000" dirty="0"/>
          </a:p>
          <a:p>
            <a:pPr lvl="1"/>
            <a:endParaRPr lang="nl-NL" sz="2000" dirty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</a:pPr>
            <a:r>
              <a:rPr lang="nl-NL" sz="2400" dirty="0"/>
              <a:t>Probleemstelling: </a:t>
            </a:r>
          </a:p>
          <a:p>
            <a:pPr lvl="1"/>
            <a:r>
              <a:rPr lang="nl-NL" sz="2400" b="1" dirty="0">
                <a:solidFill>
                  <a:srgbClr val="0070C0"/>
                </a:solidFill>
              </a:rPr>
              <a:t>Wat moeten we doen zodat onze vereniging over tien jaar nog steeds een gezonde vereniging </a:t>
            </a:r>
            <a:r>
              <a:rPr lang="nl-NL" sz="2400" b="1" dirty="0" smtClean="0">
                <a:solidFill>
                  <a:srgbClr val="0070C0"/>
                </a:solidFill>
              </a:rPr>
              <a:t>is? </a:t>
            </a:r>
            <a:endParaRPr lang="nl-NL" sz="2400" b="1" dirty="0">
              <a:solidFill>
                <a:srgbClr val="0070C0"/>
              </a:solidFill>
            </a:endParaRPr>
          </a:p>
          <a:p>
            <a:endParaRPr lang="nl-NL" dirty="0" smtClean="0"/>
          </a:p>
          <a:p>
            <a:r>
              <a:rPr lang="nl-NL" sz="2400" dirty="0">
                <a:solidFill>
                  <a:schemeClr val="tx2"/>
                </a:solidFill>
              </a:rPr>
              <a:t>Scope </a:t>
            </a:r>
            <a:endParaRPr lang="nl-NL" sz="2400" dirty="0" smtClean="0">
              <a:solidFill>
                <a:schemeClr val="tx2"/>
              </a:solidFill>
            </a:endParaRPr>
          </a:p>
          <a:p>
            <a:pPr lvl="1"/>
            <a:r>
              <a:rPr lang="nl-NL" dirty="0" smtClean="0"/>
              <a:t>Richten op behoefte bewoners Ritthem</a:t>
            </a:r>
          </a:p>
          <a:p>
            <a:pPr lvl="1"/>
            <a:r>
              <a:rPr lang="nl-NL" dirty="0" smtClean="0"/>
              <a:t>Bijdragen leveren aan levensvatbaarheid van Ritthem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4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90600"/>
          </a:xfrm>
        </p:spPr>
        <p:txBody>
          <a:bodyPr/>
          <a:lstStyle/>
          <a:p>
            <a:r>
              <a:rPr lang="nl-NL" dirty="0" smtClean="0"/>
              <a:t>Plan van Aanpak: waar staan we 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Plan van Aanpak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Gesprekken voeren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KNKV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Dorpsraad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B050"/>
                </a:solidFill>
              </a:rPr>
              <a:t>Korfbalverenigingen: TOP, </a:t>
            </a:r>
            <a:r>
              <a:rPr lang="nl-NL" sz="2000" b="1" dirty="0" err="1" smtClean="0">
                <a:solidFill>
                  <a:srgbClr val="00B050"/>
                </a:solidFill>
              </a:rPr>
              <a:t>Luctor</a:t>
            </a:r>
            <a:r>
              <a:rPr lang="nl-NL" sz="2000" b="1" dirty="0" smtClean="0">
                <a:solidFill>
                  <a:srgbClr val="00B050"/>
                </a:solidFill>
              </a:rPr>
              <a:t>, Fortis</a:t>
            </a:r>
            <a:endParaRPr lang="nl-NL" sz="2000" b="1" dirty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Gemeente – sport coördinatie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>
                <a:solidFill>
                  <a:srgbClr val="00B050"/>
                </a:solidFill>
              </a:rPr>
              <a:t>Theater, Oranje v., Ringrijders, </a:t>
            </a:r>
            <a:r>
              <a:rPr lang="nl-NL" sz="2000" b="1" dirty="0" smtClean="0">
                <a:solidFill>
                  <a:srgbClr val="00B050"/>
                </a:solidFill>
              </a:rPr>
              <a:t>ONDA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B050"/>
                </a:solidFill>
              </a:rPr>
              <a:t>Klankbordgroep Atlas </a:t>
            </a:r>
            <a:endParaRPr lang="nl-NL" sz="2000" b="1" dirty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B050"/>
                </a:solidFill>
              </a:rPr>
              <a:t>Opstellen </a:t>
            </a:r>
            <a:r>
              <a:rPr lang="nl-NL" sz="2000" b="1" dirty="0">
                <a:solidFill>
                  <a:srgbClr val="00B050"/>
                </a:solidFill>
              </a:rPr>
              <a:t>dorps brede enquête </a:t>
            </a:r>
            <a:endParaRPr lang="nl-NL" sz="2000" b="1" dirty="0" smtClean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sz="1800" b="1" dirty="0" err="1">
                <a:solidFill>
                  <a:srgbClr val="00B050"/>
                </a:solidFill>
              </a:rPr>
              <a:t>Onda</a:t>
            </a:r>
            <a:r>
              <a:rPr lang="nl-NL" sz="1800" b="1" dirty="0">
                <a:solidFill>
                  <a:srgbClr val="00B050"/>
                </a:solidFill>
              </a:rPr>
              <a:t>, Theater, Oranje v, Ringrijders,  Atlas</a:t>
            </a:r>
            <a:endParaRPr lang="nl-NL" sz="1700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b="1" dirty="0" smtClean="0">
                <a:solidFill>
                  <a:srgbClr val="00B050"/>
                </a:solidFill>
              </a:rPr>
              <a:t>Uitzetten enquête </a:t>
            </a:r>
            <a:endParaRPr lang="nl-NL" sz="2000" b="1" dirty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nl-NL" sz="2000" b="1" dirty="0">
                <a:solidFill>
                  <a:srgbClr val="FFC000"/>
                </a:solidFill>
              </a:rPr>
              <a:t>Analyseren enquête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nl-NL" sz="2000" b="1" dirty="0">
                <a:solidFill>
                  <a:schemeClr val="bg1">
                    <a:lumMod val="50000"/>
                  </a:schemeClr>
                </a:solidFill>
              </a:rPr>
              <a:t>Scenario's opstellen en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</a:rPr>
              <a:t>toetsen: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1700" b="1" dirty="0" smtClean="0">
                <a:solidFill>
                  <a:schemeClr val="bg1">
                    <a:lumMod val="50000"/>
                  </a:schemeClr>
                </a:solidFill>
              </a:rPr>
              <a:t>Verdieping met diverse partijen</a:t>
            </a:r>
            <a:endParaRPr lang="nl-NL" sz="1700" b="1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nl-NL" sz="2000" b="1" dirty="0">
                <a:solidFill>
                  <a:schemeClr val="bg1">
                    <a:lumMod val="50000"/>
                  </a:schemeClr>
                </a:solidFill>
              </a:rPr>
              <a:t>Uitwerken strategisch plan  </a:t>
            </a:r>
          </a:p>
        </p:txBody>
      </p:sp>
    </p:spTree>
    <p:extLst>
      <p:ext uri="{BB962C8B-B14F-4D97-AF65-F5344CB8AC3E}">
        <p14:creationId xmlns:p14="http://schemas.microsoft.com/office/powerpoint/2010/main" val="326361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/ discussie 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360615" cy="311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4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483</TotalTime>
  <Words>245</Words>
  <Application>Microsoft Office PowerPoint</Application>
  <PresentationFormat>Diavoorstelling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Oorsprong</vt:lpstr>
      <vt:lpstr>Toekomstplan KV ATLAS</vt:lpstr>
      <vt:lpstr>Atlas</vt:lpstr>
      <vt:lpstr>Welke problemen heeft Atlas?</vt:lpstr>
      <vt:lpstr>Oorzaken</vt:lpstr>
      <vt:lpstr>Conclusie &amp; Probleemstelling</vt:lpstr>
      <vt:lpstr>Plan van Aanpak: waar staan we nu?</vt:lpstr>
      <vt:lpstr>Vragen / discussie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Toekomstplan KV ATLAS</dc:title>
  <dc:creator>Ronald</dc:creator>
  <cp:lastModifiedBy>RvA</cp:lastModifiedBy>
  <cp:revision>82</cp:revision>
  <dcterms:created xsi:type="dcterms:W3CDTF">2016-03-27T09:21:11Z</dcterms:created>
  <dcterms:modified xsi:type="dcterms:W3CDTF">2017-04-10T17:59:51Z</dcterms:modified>
</cp:coreProperties>
</file>